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Kanit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Kanit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Kanit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ani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anitMedium-bold.fntdata"/><Relationship Id="rId50" Type="http://schemas.openxmlformats.org/officeDocument/2006/relationships/font" Target="fonts/KanitMedium-regular.fntdata"/><Relationship Id="rId53" Type="http://schemas.openxmlformats.org/officeDocument/2006/relationships/font" Target="fonts/KanitMedium-boldItalic.fntdata"/><Relationship Id="rId52" Type="http://schemas.openxmlformats.org/officeDocument/2006/relationships/font" Target="fonts/KanitMedium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font" Target="fonts/Kanit-bold.fntdata"/><Relationship Id="rId14" Type="http://schemas.openxmlformats.org/officeDocument/2006/relationships/slide" Target="slides/slide9.xml"/><Relationship Id="rId58" Type="http://schemas.openxmlformats.org/officeDocument/2006/relationships/font" Target="fonts/Kani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436d7b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436d7b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436d7b4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9436d7b4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9436d7b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9436d7b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436d7b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436d7b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436d7b4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436d7b4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9436d7b4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9436d7b4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436d7b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436d7b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ebd61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debd61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9436d7b4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9436d7b4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9436d7b4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9436d7b4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a3561afc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a3561a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9436d7b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9436d7b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436d7b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436d7b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436d7b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436d7b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9436d7b4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9436d7b4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9436d7b4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9436d7b4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9436d7b4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9436d7b4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9436d7b4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9436d7b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9436d7b4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9436d7b4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9436d7b4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9436d7b4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9436d7b4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9436d7b4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a3561a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a3561a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9436d7b4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9436d7b4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436d7b4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436d7b4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9436d7b4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9436d7b4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436d7b4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9436d7b4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9436d7b4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9436d7b4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9436d7b4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9436d7b4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9436d7b4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9436d7b4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436d7b4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9436d7b4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9436d7b4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9436d7b4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9436d7b4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9436d7b4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436d7b4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436d7b4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9436d7b4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9436d7b4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436d7b4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436d7b4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9436d7b4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9436d7b4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9436d7b4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9436d7b4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9436d7b4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9436d7b4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9436d7b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9436d7b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436d7b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9436d7b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436d7b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436d7b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436d7b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436d7b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Knowledge Integration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hyperlink" Target="http://cidrdb.org/cidr2021/papers/cidr2021_paper13.pdf" TargetMode="External"/><Relationship Id="rId5" Type="http://schemas.openxmlformats.org/officeDocument/2006/relationships/hyperlink" Target="https://arxiv.org/pdf/2010.02413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apers.nips.cc/paper/2013/hash/1cecc7a77928ca8133fa24680a88d2f9-Abstract.html" TargetMode="External"/><Relationship Id="rId4" Type="http://schemas.openxmlformats.org/officeDocument/2006/relationships/hyperlink" Target="https://aclanthology.org/2020.emnlp-demos.4.pdf" TargetMode="External"/><Relationship Id="rId5" Type="http://schemas.openxmlformats.org/officeDocument/2006/relationships/hyperlink" Target="https://arxiv.org/pdf/1911.03814v3.pdf" TargetMode="External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905.07129.pdf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clanthology.org/D19-1005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clanthology.org/P19-1598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pdf/1911.00172.pdf" TargetMode="External"/><Relationship Id="rId4" Type="http://schemas.openxmlformats.org/officeDocument/2006/relationships/image" Target="../media/image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905.07129.pdf" TargetMode="External"/><Relationship Id="rId4" Type="http://schemas.openxmlformats.org/officeDocument/2006/relationships/hyperlink" Target="https://arxiv.org/pdf/1906.07241.pdf" TargetMode="External"/><Relationship Id="rId5" Type="http://schemas.openxmlformats.org/officeDocument/2006/relationships/hyperlink" Target="https://arxiv.org/pdf/1912.09637.pdf" TargetMode="External"/><Relationship Id="rId6" Type="http://schemas.openxmlformats.org/officeDocument/2006/relationships/hyperlink" Target="https://www.aclweb.org/anthology/D19-1250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912.09637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912.09637.pdf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1904.09223" TargetMode="External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2002.08909.pdf" TargetMode="External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hyperlink" Target="https://aclanthology.org/D19-1250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clanthology.org/D19-1005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clanthology.org/2020.findings-emnlp.71.pdf" TargetMode="External"/><Relationship Id="rId4" Type="http://schemas.openxmlformats.org/officeDocument/2006/relationships/hyperlink" Target="https://arxiv.org/abs/2002.08909" TargetMode="External"/><Relationship Id="rId5" Type="http://schemas.openxmlformats.org/officeDocument/2006/relationships/hyperlink" Target="https://arxiv.org/abs/2012.00363" TargetMode="External"/><Relationship Id="rId6" Type="http://schemas.openxmlformats.org/officeDocument/2006/relationships/hyperlink" Target="https://arxiv.org/pdf/1911.06136.pdf" TargetMode="External"/><Relationship Id="rId7" Type="http://schemas.openxmlformats.org/officeDocument/2006/relationships/hyperlink" Target="https://efficientqa.github.io/assets/report.pdf" TargetMode="External"/><Relationship Id="rId8" Type="http://schemas.openxmlformats.org/officeDocument/2006/relationships/hyperlink" Target="https://arxiv.org/abs/2009.0225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clanthology.org/D19-1250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Knowledge Integration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Megan Leszczynski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Knowledge graph as knowledge bases</a:t>
            </a:r>
            <a:endParaRPr sz="2600"/>
          </a:p>
        </p:txBody>
      </p:sp>
      <p:sp>
        <p:nvSpPr>
          <p:cNvPr id="172" name="Google Shape;172;p31"/>
          <p:cNvSpPr/>
          <p:nvPr/>
        </p:nvSpPr>
        <p:spPr>
          <a:xfrm>
            <a:off x="8096850" y="971400"/>
            <a:ext cx="796500" cy="2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6997975" y="1858225"/>
            <a:ext cx="1885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knowledge consists of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head entity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tail entity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and the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relations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creating what we called the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knowledge triples, e.g.,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James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(head), January 1,1984 (tail), date of birth (relations)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7017050" y="1213950"/>
            <a:ext cx="357900" cy="23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7600"/>
            <a:ext cx="6712251" cy="3776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7011025" y="3599750"/>
            <a:ext cx="15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https://community.atlassian.com/t5/Confluence-questions/Knowledge-graph/qaq-p/1565284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LM as knowledge bases</a:t>
            </a:r>
            <a:endParaRPr sz="2600"/>
          </a:p>
        </p:txBody>
      </p:sp>
      <p:sp>
        <p:nvSpPr>
          <p:cNvPr id="182" name="Google Shape;182;p32"/>
          <p:cNvSpPr/>
          <p:nvPr/>
        </p:nvSpPr>
        <p:spPr>
          <a:xfrm>
            <a:off x="8096850" y="971400"/>
            <a:ext cx="796500" cy="2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50" y="1277425"/>
            <a:ext cx="7206899" cy="298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LM vs. traditional KBs</a:t>
            </a:r>
            <a:endParaRPr sz="2600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LMs are pretrained over large amounts of </a:t>
            </a:r>
            <a:r>
              <a:rPr b="1" lang="en" sz="1500"/>
              <a:t>unstructured and unlabeled 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KBs require </a:t>
            </a:r>
            <a:r>
              <a:rPr b="1" lang="en" sz="1500"/>
              <a:t>manual annotation</a:t>
            </a:r>
            <a:r>
              <a:rPr lang="en" sz="1500"/>
              <a:t> or complex NLP pipelines to populate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LMs support more </a:t>
            </a:r>
            <a:r>
              <a:rPr b="1" lang="en" sz="1500"/>
              <a:t>flexible natural language queries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What does the final F in the song U.F.O.F. stand for?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Traditional KB wouldn’t have a field for “final F”; LM may learn this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there are also many open challenges to using LMs as KBs: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interpret</a:t>
            </a:r>
            <a:r>
              <a:rPr lang="en" sz="1500"/>
              <a:t> (i.e., why does the LM produce an answer)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trust</a:t>
            </a:r>
            <a:r>
              <a:rPr lang="en" sz="1500"/>
              <a:t> (i.e., the LM may produce a realistic, incorrect answer)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modify</a:t>
            </a:r>
            <a:r>
              <a:rPr lang="en" sz="1500"/>
              <a:t> (i.e., not easy to remove or update knowledge in the LM)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Integration Techniques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Knowledge Integration Techniques</a:t>
            </a:r>
            <a:endParaRPr sz="2600"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Add pretrained entity embeddings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 combine the embeddings of the entity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ERNIE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KnowBERT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Use an external memory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use external KBs for helping the prediction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KGLM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kNN-LM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Modify the training data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modify training objective to better learn knowledge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WKLM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ERNIE (not the same as above), salient span masking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Facts about the world are usually in terms of entities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</a:t>
            </a:r>
            <a:r>
              <a:rPr lang="en" sz="1500" u="sng"/>
              <a:t>Washington</a:t>
            </a:r>
            <a:r>
              <a:rPr lang="en" sz="1500"/>
              <a:t> was the first president of the </a:t>
            </a:r>
            <a:r>
              <a:rPr lang="en" sz="1500" u="sng"/>
              <a:t>United States</a:t>
            </a:r>
            <a:r>
              <a:rPr lang="en" sz="1500"/>
              <a:t>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Pretrained word embeddings </a:t>
            </a:r>
            <a:r>
              <a:rPr b="1" lang="en" sz="1500"/>
              <a:t>do not have</a:t>
            </a:r>
            <a:r>
              <a:rPr lang="en" sz="1500"/>
              <a:t> a notion of entities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example, different word embeddings for “U.S.A.”, “United States of America” and “America” even though these refer to the same entity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if we assign an embedding per entity?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Single entity embedding</a:t>
            </a:r>
            <a:r>
              <a:rPr lang="en" sz="1500"/>
              <a:t> for “U.S.A.”, “United States of America” and “America”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228600" y="1085850"/>
            <a:ext cx="8763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Entity embeddings can be useful to LMs iff you can do </a:t>
            </a:r>
            <a:r>
              <a:rPr b="1" lang="en" sz="1500"/>
              <a:t>entity linking</a:t>
            </a:r>
            <a:r>
              <a:rPr lang="en" sz="1500"/>
              <a:t> well!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38" y="1685100"/>
            <a:ext cx="6329526" cy="22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152400" y="4324650"/>
            <a:ext cx="8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Bootleg: Chasing the Tail with Self-Supervised Named Entity Disambiguation, Orr et al. 2021,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http://cidrdb.org/cidr2021/papers/cidr2021_paper13.pdf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Efficient One-Pass End-to-End Entity Linking for Questions, Li et al.,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https://arxiv.org/pdf/2010.02413.pdf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0" y="1053975"/>
            <a:ext cx="4762200" cy="32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Entity embeddings are just like word embeddings, but for entities in a knowledge base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Many techniques for training entity embeddings: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TransE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Model is trained so that Subject + Relationships = Object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Wikipedia2Vec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Train just like the skipgram model, where model is trained to predict the connected entities given a entity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Transformer encodings of entity descriptions (e.g., </a:t>
            </a:r>
            <a:r>
              <a:rPr b="1" lang="en" sz="1200"/>
              <a:t>BLINK</a:t>
            </a:r>
            <a:r>
              <a:rPr lang="en" sz="1200"/>
              <a:t>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Use two BERT encoders, one for </a:t>
            </a:r>
            <a:r>
              <a:rPr b="1" lang="en" sz="1200"/>
              <a:t>encoding the independent entity embedding</a:t>
            </a:r>
            <a:r>
              <a:rPr lang="en" sz="1200"/>
              <a:t>, and </a:t>
            </a:r>
            <a:r>
              <a:rPr b="1" lang="en" sz="1200"/>
              <a:t>another encoder for linking the two entities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38"/>
          <p:cNvSpPr txBox="1"/>
          <p:nvPr/>
        </p:nvSpPr>
        <p:spPr>
          <a:xfrm>
            <a:off x="152400" y="4400850"/>
            <a:ext cx="889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Translating Embeddings for Modeling Multi-relational Data, Bordes et al. 2013,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https://papers.nips.cc/paper/2013/hash/1cecc7a77928ca8133fa24680a88d2f9-Abstract.html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Wikipedia2Vec: An Efficient Toolkit for Learning and Visualizing the Embeddings of Words and Entities from Wikipedia, Yamada et al. 2020,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https://aclanthology.org/2020.emnlp-demos.4.pdf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Scalable Zero-shot Entity Linking with Dense Entity Retrieval, Wu et al., 2020,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https://arxiv.org/pdf/1911.03814v3.pdf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75" y="1720923"/>
            <a:ext cx="4313124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ERNIE: Enhanced Language Representation with Informative Entities [Zhang et al. 2019]</a:t>
            </a:r>
            <a:endParaRPr sz="1600"/>
          </a:p>
        </p:txBody>
      </p:sp>
      <p:sp>
        <p:nvSpPr>
          <p:cNvPr id="228" name="Google Shape;228;p39"/>
          <p:cNvSpPr txBox="1"/>
          <p:nvPr/>
        </p:nvSpPr>
        <p:spPr>
          <a:xfrm>
            <a:off x="152400" y="4553250"/>
            <a:ext cx="889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ERNIE: Enhanced Language Representation with Informative Entities, Zhang et al.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https://arxiv.org/pdf/1905.07129.pdf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49" y="1123800"/>
            <a:ext cx="7602074" cy="34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1600"/>
          </a:p>
        </p:txBody>
      </p:sp>
      <p:sp>
        <p:nvSpPr>
          <p:cNvPr id="235" name="Google Shape;235;p40"/>
          <p:cNvSpPr txBox="1"/>
          <p:nvPr/>
        </p:nvSpPr>
        <p:spPr>
          <a:xfrm>
            <a:off x="115525" y="1064350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Performances on entity typing (using FIGER and Open Entity dataset)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39" y="1985486"/>
            <a:ext cx="3982090" cy="15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60" y="1929513"/>
            <a:ext cx="4318442" cy="162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1600"/>
          </a:p>
        </p:txBody>
      </p:sp>
      <p:sp>
        <p:nvSpPr>
          <p:cNvPr id="243" name="Google Shape;243;p41"/>
          <p:cNvSpPr txBox="1"/>
          <p:nvPr/>
        </p:nvSpPr>
        <p:spPr>
          <a:xfrm>
            <a:off x="115525" y="1064350"/>
            <a:ext cx="88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Performances on entity relations classification (using FewRel and TACRED dataset)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163" y="1540750"/>
            <a:ext cx="5613687" cy="27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3100"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228600" y="1085850"/>
            <a:ext cx="87630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Strengths: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Combines entity + context info through fusion layers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Why not just concatenate?  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Authors didn’t mention clearly why, but it could be the magnitude of the embeddings values interfering with…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Improves </a:t>
            </a:r>
            <a:r>
              <a:rPr b="1" lang="en" sz="1700"/>
              <a:t>downstream knowledge-driven </a:t>
            </a:r>
            <a:r>
              <a:rPr lang="en" sz="1700"/>
              <a:t>tasks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Limitations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Require text data with </a:t>
            </a:r>
            <a:r>
              <a:rPr b="1" lang="en" sz="1700"/>
              <a:t>entities annotated as input</a:t>
            </a:r>
            <a:r>
              <a:rPr lang="en" sz="1700"/>
              <a:t>, i.e., not really a end-to-end architecture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KnowBERT [Peters et al. 2019]</a:t>
            </a:r>
            <a:endParaRPr sz="2600"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228600" y="1085850"/>
            <a:ext cx="87630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idea: pretrain an integrated entity linker (EL) as an extension to BERT</a:t>
            </a:r>
            <a:endParaRPr sz="16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L</a:t>
            </a:r>
            <a:r>
              <a:rPr baseline="-25000" lang="en" sz="1600"/>
              <a:t>knowBERT</a:t>
            </a:r>
            <a:r>
              <a:rPr lang="en" sz="1600"/>
              <a:t> = L</a:t>
            </a:r>
            <a:r>
              <a:rPr baseline="-25000" lang="en" sz="1600"/>
              <a:t>NSP</a:t>
            </a:r>
            <a:r>
              <a:rPr lang="en" sz="1600"/>
              <a:t> + L</a:t>
            </a:r>
            <a:r>
              <a:rPr baseline="-25000" lang="en" sz="1600"/>
              <a:t>MLM</a:t>
            </a:r>
            <a:r>
              <a:rPr lang="en" sz="1600"/>
              <a:t> + </a:t>
            </a:r>
            <a:r>
              <a:rPr b="1" lang="en" sz="1600">
                <a:solidFill>
                  <a:srgbClr val="0000FF"/>
                </a:solidFill>
              </a:rPr>
              <a:t>L</a:t>
            </a:r>
            <a:r>
              <a:rPr b="1" baseline="-25000" lang="en" sz="1600">
                <a:solidFill>
                  <a:srgbClr val="0000FF"/>
                </a:solidFill>
              </a:rPr>
              <a:t>EL</a:t>
            </a:r>
            <a:endParaRPr b="1" baseline="-25000"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 downstream tasks, </a:t>
            </a:r>
            <a:r>
              <a:rPr b="1" lang="en" sz="1600"/>
              <a:t>EL predicts entities so entity annotations aren’t required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Hopefully, learning EL can better encode knowledge - shows performance gains over ERNIE on downstream tasks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 ERNIE, knowBERT uses a fusion layer to combine entity and context information and adds a knowledge pretraining task</a:t>
            </a:r>
            <a:endParaRPr sz="1600"/>
          </a:p>
        </p:txBody>
      </p:sp>
      <p:sp>
        <p:nvSpPr>
          <p:cNvPr id="257" name="Google Shape;257;p43"/>
          <p:cNvSpPr txBox="1"/>
          <p:nvPr/>
        </p:nvSpPr>
        <p:spPr>
          <a:xfrm>
            <a:off x="152400" y="4553250"/>
            <a:ext cx="88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Enhanced Contextual Word Representations, Peters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https://aclanthology.org/D19-1005.pdf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Use an external memory</a:t>
            </a:r>
            <a:endParaRPr sz="2600"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Previous methods rely on the pretrained entity embeddings to encode the factual knowledge from KBs for the language model.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Are there more </a:t>
            </a:r>
            <a:r>
              <a:rPr b="1" lang="en" sz="1500"/>
              <a:t>direct ways</a:t>
            </a:r>
            <a:r>
              <a:rPr lang="en" sz="1500"/>
              <a:t> than pretrained entity embeddings to provide the model factual knowledge?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: Yes! Give the model access to an external memory (a key-value store with access to KG triples or context information) and </a:t>
            </a:r>
            <a:r>
              <a:rPr b="1" lang="en" sz="1500"/>
              <a:t>simply copy them when they are applicable</a:t>
            </a:r>
            <a:endParaRPr b="1"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5EF6"/>
              </a:buClr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Advantages: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Can better support injecting and updating factual knowledge</a:t>
            </a:r>
            <a:endParaRPr sz="1500">
              <a:solidFill>
                <a:srgbClr val="005EF6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■"/>
            </a:pPr>
            <a:r>
              <a:rPr lang="en" sz="1500">
                <a:solidFill>
                  <a:srgbClr val="005EF6"/>
                </a:solidFill>
              </a:rPr>
              <a:t>Often without more pretraining!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More interpretable</a:t>
            </a:r>
            <a:endParaRPr sz="1500">
              <a:solidFill>
                <a:srgbClr val="005EF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 [Logan et al., ACL 2019]</a:t>
            </a:r>
            <a:endParaRPr sz="2600"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Ok, so in the case of predicting next words, can I just look up the knowledge graph for answer?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Yes, but it’s very computationally expensive!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Solution:  Maintain a local knowledge graph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Idea:  Run over the sequence.  Build a local knowledge graph as you go. Train the model so that it is able to know whether is a (1) new entity, (2) relation to an existing entity, and (3) not an entity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a </a:t>
            </a:r>
            <a:r>
              <a:rPr b="1" lang="en" sz="1400"/>
              <a:t>new entity</a:t>
            </a:r>
            <a:r>
              <a:rPr lang="en" sz="1400"/>
              <a:t>, look through the full knowledge graph and then find all the possible aliases and then determine the best answer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 this information to a dynamically growing local graph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</a:t>
            </a:r>
            <a:r>
              <a:rPr b="1" lang="en" sz="1400"/>
              <a:t>a relation to an </a:t>
            </a:r>
            <a:r>
              <a:rPr b="1" lang="en" sz="1400"/>
              <a:t>existing entity</a:t>
            </a:r>
            <a:r>
              <a:rPr lang="en" sz="1400"/>
              <a:t>, look up the local knowledge graph, and see which relation makes most sense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</a:t>
            </a:r>
            <a:r>
              <a:rPr b="1" lang="en" sz="1400"/>
              <a:t>not an entity</a:t>
            </a:r>
            <a:r>
              <a:rPr lang="en" sz="1400"/>
              <a:t>, simply do the usual distribution over all vocabularies</a:t>
            </a:r>
            <a:endParaRPr sz="1400"/>
          </a:p>
        </p:txBody>
      </p:sp>
      <p:sp>
        <p:nvSpPr>
          <p:cNvPr id="270" name="Google Shape;270;p45"/>
          <p:cNvSpPr txBox="1"/>
          <p:nvPr/>
        </p:nvSpPr>
        <p:spPr>
          <a:xfrm>
            <a:off x="228600" y="459825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Barack’s Wife Hillary: Using Knowledge Graphs for Fact-Aware Language Modeling, Logan et al.,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https://aclanthology.org/P19-1598/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solidFill>
                <a:srgbClr val="446E9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125"/>
            <a:ext cx="8839204" cy="280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950" y="1024250"/>
            <a:ext cx="5892091" cy="35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Outperforms GPT-2 and AWD-LSTM (some kind of regularized LSTM) on a fact completion task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Qualitatively, compare to GPT-2, KGLM tends to predict more specific tokens (GPT-2 predicts more popular, generic tokens)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Supports modifying/updating facts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Modifying the KG has a direct change in the predictions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Nearest Neighbor LM [Khandelwal et al., ICLR 2020]</a:t>
            </a:r>
            <a:endParaRPr sz="2600"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Idea: </a:t>
            </a:r>
            <a:r>
              <a:rPr b="1" lang="en" sz="1500"/>
              <a:t>learning the similarities between text sequences</a:t>
            </a:r>
            <a:r>
              <a:rPr lang="en" sz="1500"/>
              <a:t> is easier than predicting the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“Dickens is the author of _____” = “Dickens wrote ______”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So, store all representations of text sequences in a nearest neighbor datastore!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inference: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k most similar sequences of text in the datastore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Retrieve the corresponding values (i.e., the next word) for the k sequences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Combine the </a:t>
            </a:r>
            <a:r>
              <a:rPr b="1" lang="en" sz="1500"/>
              <a:t>kNN probabilities and LM probabilities</a:t>
            </a:r>
            <a:r>
              <a:rPr lang="en" sz="1500"/>
              <a:t> for the final prediction</a:t>
            </a:r>
            <a:endParaRPr sz="1500"/>
          </a:p>
        </p:txBody>
      </p:sp>
      <p:sp>
        <p:nvSpPr>
          <p:cNvPr id="295" name="Google Shape;295;p49"/>
          <p:cNvSpPr txBox="1"/>
          <p:nvPr/>
        </p:nvSpPr>
        <p:spPr>
          <a:xfrm>
            <a:off x="152400" y="459825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Generalization through Memorization: Nearest Neighbor Language Models, Khandelwal et al., 2020,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https://arxiv.org/pdf/1911.00172.pdf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solidFill>
                <a:srgbClr val="446E9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(y|x) = \lambda P_{\text{kNN}}(y|x) + (1 - \lambda)P_{\text{LM}}(y|x)"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239" y="3399525"/>
            <a:ext cx="4923725" cy="2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Nearest Neighbor LM</a:t>
            </a:r>
            <a:endParaRPr sz="2600"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152400" y="3829050"/>
            <a:ext cx="87630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Note that </a:t>
            </a:r>
            <a:r>
              <a:rPr i="1" lang="en" sz="1300"/>
              <a:t>f</a:t>
            </a:r>
            <a:r>
              <a:rPr lang="en" sz="1300"/>
              <a:t> here is a transformer-based model, </a:t>
            </a:r>
            <a:r>
              <a:rPr i="1" lang="en" sz="1300"/>
              <a:t>d</a:t>
            </a:r>
            <a:r>
              <a:rPr lang="en" sz="1300"/>
              <a:t> here is simple L</a:t>
            </a:r>
            <a:r>
              <a:rPr baseline="30000" lang="en" sz="1300"/>
              <a:t>2</a:t>
            </a:r>
            <a:r>
              <a:rPr lang="en" sz="1300"/>
              <a:t> distance</a:t>
            </a:r>
            <a:endParaRPr sz="1300"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450"/>
            <a:ext cx="8482070" cy="24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ERNIE: Enhanced Language Representation with Informative Entities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Barack’s Wife Hillary: Using Knowledge Graphs for Fact-Aware Language Modeling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Pretrained Encyclopedia: Weakly Supervised Knowledge-Pretrained Language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Language Models as Knowledge Bases?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3: Modify the training data</a:t>
            </a:r>
            <a:endParaRPr sz="2600"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Previous methods incorporated knowledge explicitly through pretrained embeddings and/or an external memory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Can knowledge also be incorporated implicitly through the unstructured text?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: Yes! Mask or corrupt the data to introduce additional training tasks that require factual knowledge</a:t>
            </a:r>
            <a:endParaRPr b="1"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5EF6"/>
              </a:buClr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Advantages: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No additional memory/computation requirements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No modification of the architecture required</a:t>
            </a:r>
            <a:endParaRPr sz="1500">
              <a:solidFill>
                <a:srgbClr val="005EF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 [Xiong et al., ICLR 2020]</a:t>
            </a:r>
            <a:endParaRPr sz="2000"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228600" y="1227800"/>
            <a:ext cx="87630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 idea: train the model to distinguish between </a:t>
            </a:r>
            <a:r>
              <a:rPr b="1" lang="en" sz="1500"/>
              <a:t>true</a:t>
            </a:r>
            <a:r>
              <a:rPr lang="en" sz="1500"/>
              <a:t> and </a:t>
            </a:r>
            <a:r>
              <a:rPr b="1" lang="en" sz="1500"/>
              <a:t>false</a:t>
            </a:r>
            <a:r>
              <a:rPr lang="en" sz="1500"/>
              <a:t> knowledge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Replace mentions</a:t>
            </a:r>
            <a:r>
              <a:rPr lang="en" sz="1500"/>
              <a:t> in the text with mentions that refer to different entities of the </a:t>
            </a:r>
            <a:r>
              <a:rPr b="1" lang="en" sz="1500"/>
              <a:t>same type</a:t>
            </a:r>
            <a:r>
              <a:rPr lang="en" sz="1500"/>
              <a:t> to create </a:t>
            </a:r>
            <a:r>
              <a:rPr b="1" lang="en" sz="1500"/>
              <a:t>negative knowledge statements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Model predicts if entity has been replaced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Type-constraint is intended to enforce linguistically correct sentences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True</a:t>
            </a:r>
            <a:r>
              <a:rPr lang="en" sz="1500"/>
              <a:t> knowledge statement: 		</a:t>
            </a:r>
            <a:r>
              <a:rPr b="1" lang="en" sz="1500" u="sng">
                <a:solidFill>
                  <a:srgbClr val="0000FF"/>
                </a:solidFill>
              </a:rPr>
              <a:t>J.K.Rowling</a:t>
            </a:r>
            <a:r>
              <a:rPr lang="en" sz="1500"/>
              <a:t> is the author of Harry Potter.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Negative</a:t>
            </a:r>
            <a:r>
              <a:rPr lang="en" sz="1500"/>
              <a:t> knowledge statement:	</a:t>
            </a:r>
            <a:r>
              <a:rPr b="1" lang="en" sz="1500" u="sng">
                <a:solidFill>
                  <a:srgbClr val="FF0000"/>
                </a:solidFill>
              </a:rPr>
              <a:t>J.R.R. Tolkien</a:t>
            </a:r>
            <a:r>
              <a:rPr lang="en" sz="1500"/>
              <a:t> is the author of Harry Potter</a:t>
            </a:r>
            <a:endParaRPr sz="1500"/>
          </a:p>
        </p:txBody>
      </p:sp>
      <p:sp>
        <p:nvSpPr>
          <p:cNvPr id="316" name="Google Shape;316;p52"/>
          <p:cNvSpPr txBox="1"/>
          <p:nvPr/>
        </p:nvSpPr>
        <p:spPr>
          <a:xfrm>
            <a:off x="2286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Pretrained Encyclopedia: Weakly Supervised Knowledge-Pretrained Language Model, Xiong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https://arxiv.org/pdf/1912.09637.pdf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 [Xiong et al., ICLR 2020]</a:t>
            </a:r>
            <a:endParaRPr sz="2000"/>
          </a:p>
        </p:txBody>
      </p:sp>
      <p:sp>
        <p:nvSpPr>
          <p:cNvPr id="322" name="Google Shape;322;p53"/>
          <p:cNvSpPr txBox="1"/>
          <p:nvPr/>
        </p:nvSpPr>
        <p:spPr>
          <a:xfrm>
            <a:off x="2286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Pretrained Encyclopedia: Weakly Supervised Knowledge-Pretrained Language Model, Xiong et al.,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https://arxiv.org/pdf/1912.09637.pdf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600" y="1114105"/>
            <a:ext cx="6491401" cy="33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</a:t>
            </a:r>
            <a:endParaRPr sz="2000"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228600" y="1227800"/>
            <a:ext cx="87630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Improved over BERT and GPT-2 in fact completion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Improves over ERNIE on a downstream task (entity typing)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Ablation experiments (i.e., removing some components experiment)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MLM loss is essential for downstream task performance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WKLM outperforms training longer with just MLM loss</a:t>
            </a:r>
            <a:endParaRPr sz="1500"/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25" y="2804952"/>
            <a:ext cx="6416949" cy="1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ERNIE: Enhanced Representation through Knowledge Integration [Sun et al., arXiv 2019]  (another ERNIE paper)</a:t>
            </a:r>
            <a:endParaRPr sz="2000"/>
          </a:p>
        </p:txBody>
      </p:sp>
      <p:sp>
        <p:nvSpPr>
          <p:cNvPr id="336" name="Google Shape;336;p55"/>
          <p:cNvSpPr txBox="1"/>
          <p:nvPr/>
        </p:nvSpPr>
        <p:spPr>
          <a:xfrm>
            <a:off x="1524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ERNIE: Enhanced Representation through Knowledge Integration, Sun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https://arxiv.org/abs/1904.09223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88" y="1076250"/>
            <a:ext cx="5785027" cy="33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REALM: Retrieval-Augmented Language Model Pre-Training [Guu et al., ICML 2020] </a:t>
            </a:r>
            <a:endParaRPr sz="1700"/>
          </a:p>
        </p:txBody>
      </p:sp>
      <p:sp>
        <p:nvSpPr>
          <p:cNvPr id="343" name="Google Shape;343;p56"/>
          <p:cNvSpPr txBox="1"/>
          <p:nvPr/>
        </p:nvSpPr>
        <p:spPr>
          <a:xfrm>
            <a:off x="1524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REALM: Retrieval-Augmented Language Model Pre-Training, Guu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https://arxiv.org/pdf/2002.08909.pdf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0000"/>
            <a:ext cx="8839203" cy="284936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152400" y="99920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Salient span masking</a:t>
            </a:r>
            <a:r>
              <a:rPr lang="en" sz="1500"/>
              <a:t> - focus on examples that require world knowledge to predict the masked tokens (e.g., location, date)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REALM: Retrieval-Augmented Language Model Pre-Training</a:t>
            </a:r>
            <a:endParaRPr sz="1700"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152400" y="99920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Through the </a:t>
            </a:r>
            <a:r>
              <a:rPr b="1" lang="en" sz="1600"/>
              <a:t>ablation experiments</a:t>
            </a:r>
            <a:r>
              <a:rPr lang="en" sz="1600"/>
              <a:t>, it is clear that span salient masking creates a huge difference (REALM vs. REALM with random uniform masks vs. random span masks)</a:t>
            </a:r>
            <a:endParaRPr sz="1600"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25" y="1894400"/>
            <a:ext cx="3769538" cy="24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knowledge in LMs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LAnguage Model Analysis (LAMA) Probe [Petroni et al., EMNLP 2019]</a:t>
            </a:r>
            <a:endParaRPr sz="2100"/>
          </a:p>
        </p:txBody>
      </p:sp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76200" y="857250"/>
            <a:ext cx="90678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much relational (commonsense and factual) knowledge is already in off-the-shelf language models </a:t>
            </a:r>
            <a:r>
              <a:rPr b="1" lang="en" sz="1300"/>
              <a:t>without further fine-tuning.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Manually constructed a set of </a:t>
            </a:r>
            <a:r>
              <a:rPr b="1" lang="en" sz="1300"/>
              <a:t>fill-in-the-blank</a:t>
            </a:r>
            <a:r>
              <a:rPr b="1" lang="en" sz="1300"/>
              <a:t> statements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basically the same as salient span masking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Authors tested on using several datasets - </a:t>
            </a:r>
            <a:r>
              <a:rPr b="1" lang="en" sz="1300"/>
              <a:t>Google-RE</a:t>
            </a:r>
            <a:r>
              <a:rPr lang="en" sz="1300"/>
              <a:t> (60K facts from Wikipedia), </a:t>
            </a:r>
            <a:r>
              <a:rPr b="1" lang="en" sz="1300"/>
              <a:t>T-REx</a:t>
            </a:r>
            <a:r>
              <a:rPr lang="en" sz="1300"/>
              <a:t> (subset of Wikidata triples), </a:t>
            </a:r>
            <a:r>
              <a:rPr b="1" lang="en" sz="1300"/>
              <a:t>ConceptNet</a:t>
            </a:r>
            <a:r>
              <a:rPr lang="en" sz="1300"/>
              <a:t> (multilingual base), </a:t>
            </a:r>
            <a:r>
              <a:rPr b="1" lang="en" sz="1300"/>
              <a:t>SQuAD</a:t>
            </a:r>
            <a:r>
              <a:rPr lang="en" sz="1300"/>
              <a:t> (popular question answering dataset)</a:t>
            </a:r>
            <a:endParaRPr sz="1300"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625" y="2271150"/>
            <a:ext cx="4780927" cy="23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9"/>
          <p:cNvSpPr txBox="1"/>
          <p:nvPr/>
        </p:nvSpPr>
        <p:spPr>
          <a:xfrm>
            <a:off x="228600" y="4606427"/>
            <a:ext cx="82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Language Models as Knowledge Bases? Petroni et al., 2019,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https://aclanthology.org/D19-1250.pdf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LAnguage Model Analysis (LAMA) Probe</a:t>
            </a:r>
            <a:endParaRPr sz="2100"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76200" y="1009650"/>
            <a:ext cx="90678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Limitations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Hard to understand </a:t>
            </a:r>
            <a:r>
              <a:rPr b="1" lang="en" sz="1500"/>
              <a:t>why models perform well</a:t>
            </a:r>
            <a:r>
              <a:rPr lang="en" sz="1500"/>
              <a:t> when they do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BERT-large may be </a:t>
            </a:r>
            <a:r>
              <a:rPr b="1" lang="en" sz="1500"/>
              <a:t>memorizing</a:t>
            </a:r>
            <a:r>
              <a:rPr lang="en" sz="1500"/>
              <a:t>, NOT </a:t>
            </a:r>
            <a:r>
              <a:rPr b="1" lang="en" sz="1500"/>
              <a:t>understanding / knowing</a:t>
            </a:r>
            <a:r>
              <a:rPr lang="en" sz="1500"/>
              <a:t>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LM is very sensitive to the </a:t>
            </a:r>
            <a:r>
              <a:rPr b="1" lang="en" sz="1500"/>
              <a:t>phrasing</a:t>
            </a:r>
            <a:r>
              <a:rPr lang="en" sz="1500"/>
              <a:t> of the statement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LAMA has only one manually defined templates for each relation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This means probe results are a lower bound on knowledge encoded in the LM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Remove examples from LAMA that can be answered without relational knowledge (e.g., “Pope Francis is a pope”) [Poerner et al., EMNLP 2020) - (a.k.a LAMA-UHN)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Knowledge-enhanced model score drops only &lt;1%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BERT’s score drops even more (8%) with LAMA-UHN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 [Peters et al., ACL 2019]</a:t>
            </a:r>
            <a:endParaRPr sz="2100"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76200" y="1009650"/>
            <a:ext cx="90678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previous method (e.g., LAMA) is very intrinsic, we can also look at more extrinsic evaluation….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Measures how well the knowledge-enhanced LM </a:t>
            </a:r>
            <a:r>
              <a:rPr b="1" lang="en" sz="1600"/>
              <a:t>transfer its knowledge</a:t>
            </a:r>
            <a:r>
              <a:rPr lang="en" sz="1600"/>
              <a:t> to downstream tasks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</a:t>
            </a:r>
            <a:r>
              <a:rPr b="1" lang="en" sz="1600"/>
              <a:t>bad news</a:t>
            </a:r>
            <a:r>
              <a:rPr lang="en" sz="1600"/>
              <a:t> is that unlike probes, this evaluation usually requires finetuning the LM on downstream tasks.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Common tasks for assessing knowledge: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Relation extraction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[Bill Gates] was born in [Seattle]; </a:t>
            </a:r>
            <a:r>
              <a:rPr lang="en" sz="1600">
                <a:solidFill>
                  <a:srgbClr val="FF00FF"/>
                </a:solidFill>
              </a:rPr>
              <a:t>label: city of birth</a:t>
            </a:r>
            <a:endParaRPr sz="1600">
              <a:solidFill>
                <a:srgbClr val="FF00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Entity typing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[Alice] robbed the bank; </a:t>
            </a:r>
            <a:r>
              <a:rPr lang="en" sz="1600">
                <a:solidFill>
                  <a:srgbClr val="FF00FF"/>
                </a:solidFill>
              </a:rPr>
              <a:t>label: criminal</a:t>
            </a:r>
            <a:endParaRPr sz="1600">
              <a:solidFill>
                <a:srgbClr val="FF00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Question answering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“What kind of forest is the Amazon?”; </a:t>
            </a:r>
            <a:r>
              <a:rPr lang="en" sz="1600">
                <a:solidFill>
                  <a:srgbClr val="FF00FF"/>
                </a:solidFill>
              </a:rPr>
              <a:t>label: “moist broadleaf forest”</a:t>
            </a:r>
            <a:endParaRPr sz="1600">
              <a:solidFill>
                <a:srgbClr val="FF00FF"/>
              </a:solidFill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228600" y="4606427"/>
            <a:ext cx="828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Enhanced Contextual Word Representations, Peters et al.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https://aclanthology.org/D19-1005.pdf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</a:t>
            </a:r>
            <a:endParaRPr sz="2100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76200" y="1009650"/>
            <a:ext cx="90678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Results on testing some models on </a:t>
            </a:r>
            <a:r>
              <a:rPr b="1" lang="en" sz="1500"/>
              <a:t>relation extraction</a:t>
            </a:r>
            <a:endParaRPr b="1" sz="1500">
              <a:solidFill>
                <a:srgbClr val="FF00FF"/>
              </a:solidFill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63" y="1692377"/>
            <a:ext cx="7661675" cy="2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</a:t>
            </a:r>
            <a:endParaRPr sz="2100"/>
          </a:p>
        </p:txBody>
      </p:sp>
      <p:sp>
        <p:nvSpPr>
          <p:cNvPr id="391" name="Google Shape;391;p63"/>
          <p:cNvSpPr txBox="1"/>
          <p:nvPr>
            <p:ph idx="1" type="body"/>
          </p:nvPr>
        </p:nvSpPr>
        <p:spPr>
          <a:xfrm>
            <a:off x="76200" y="1009650"/>
            <a:ext cx="90678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 on testing some models on </a:t>
            </a:r>
            <a:r>
              <a:rPr b="1" lang="en" sz="1600"/>
              <a:t>entity typing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Impressively, NFGEC and UFET were specifically designed for entity typing</a:t>
            </a:r>
            <a:endParaRPr sz="1600"/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51" y="1875325"/>
            <a:ext cx="5650701" cy="2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pretrained entity embeddings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Often not too difficult to apply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Often requires extra pretraining…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Indirect</a:t>
            </a:r>
            <a:r>
              <a:rPr lang="en" sz="1500"/>
              <a:t> way of incorporating knowledge and can be </a:t>
            </a:r>
            <a:r>
              <a:rPr b="1" lang="en" sz="1500"/>
              <a:t>hard to interpret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an external memory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support some </a:t>
            </a:r>
            <a:r>
              <a:rPr b="1" lang="en" sz="1500"/>
              <a:t>updating of factual knowledge</a:t>
            </a:r>
            <a:r>
              <a:rPr lang="en" sz="1500"/>
              <a:t> and </a:t>
            </a:r>
            <a:r>
              <a:rPr b="1" lang="en" sz="1500"/>
              <a:t>easier to interpret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Tend to be more </a:t>
            </a:r>
            <a:r>
              <a:rPr b="1" lang="en" sz="1500"/>
              <a:t>computationally expensive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Modify the training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Requires no model changes or additional computation.  Easiest to analyze.   </a:t>
            </a:r>
            <a:r>
              <a:rPr b="1" lang="en" sz="1500"/>
              <a:t>Active area of research.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questioning whether the model is memorizing vs. knowing….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Evaluation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questioning a “good” benchmark for assessing knowledge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many more papers I haven’t covered….so keep an eye out for all these updates!</a:t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Still more!</a:t>
            </a:r>
            <a:endParaRPr sz="2600"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Yet another entity embedding for knowledge - E-BERT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Poerner et al., EMNLP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Retrieval-augmented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REALM, Guu et al., ICML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Modifying knowledge in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Modifying Memories in Transformer Models, Zhu et al., arXiv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multitask pre-training for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KEPLER, Wang et al., TACL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efficient knowledge systems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NeurIPS Efficient QA challenge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knowledge benchmarks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KILT, Petroni et al., arXiv 2020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Recap: LMs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Standard language models</a:t>
            </a:r>
            <a:r>
              <a:rPr lang="en" sz="1500"/>
              <a:t> (LM) predict the next word in a sequence of text and can compute the probability of a sequence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students opened their </a:t>
            </a:r>
            <a:r>
              <a:rPr b="1" i="1" lang="en" sz="1500" u="sng">
                <a:solidFill>
                  <a:srgbClr val="0000FF"/>
                </a:solidFill>
              </a:rPr>
              <a:t>books</a:t>
            </a:r>
            <a:r>
              <a:rPr i="1" lang="en" sz="1500"/>
              <a:t>.</a:t>
            </a:r>
            <a:endParaRPr i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Recently, </a:t>
            </a:r>
            <a:r>
              <a:rPr b="1" lang="en" sz="1500"/>
              <a:t>masked language models</a:t>
            </a:r>
            <a:r>
              <a:rPr lang="en" sz="1500"/>
              <a:t> (MLM) (e.g., BERT) instead predict a masked token which enables bidirectional context learning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</a:t>
            </a:r>
            <a:r>
              <a:rPr b="1" i="1" lang="en" sz="1500" u="sng">
                <a:solidFill>
                  <a:srgbClr val="0000FF"/>
                </a:solidFill>
              </a:rPr>
              <a:t> [MASK]</a:t>
            </a:r>
            <a:r>
              <a:rPr i="1" lang="en" sz="1500"/>
              <a:t> opened their </a:t>
            </a:r>
            <a:r>
              <a:rPr b="1" i="1" lang="en" sz="1500" u="sng">
                <a:solidFill>
                  <a:srgbClr val="0000FF"/>
                </a:solidFill>
              </a:rPr>
              <a:t>[MASK]</a:t>
            </a:r>
            <a:r>
              <a:rPr i="1"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Both are great for training over large amounts of unlabeled text!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Recap: LMs</a:t>
            </a:r>
            <a:endParaRPr sz="26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Traditionally, LMs are used for many tasks involving </a:t>
            </a:r>
            <a:r>
              <a:rPr b="1" lang="en" sz="1500"/>
              <a:t>generating</a:t>
            </a:r>
            <a:r>
              <a:rPr lang="en" sz="1500"/>
              <a:t> or </a:t>
            </a:r>
            <a:r>
              <a:rPr b="1" lang="en" sz="1500"/>
              <a:t>evaluating</a:t>
            </a:r>
            <a:r>
              <a:rPr lang="en" sz="1500"/>
              <a:t> the probability of text: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Summarization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Dialogue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Autocompletion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translation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Fluency evaluation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…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Today, LMs are commonly used to generate </a:t>
            </a:r>
            <a:r>
              <a:rPr b="1" lang="en" sz="1500"/>
              <a:t>pretrained representations</a:t>
            </a:r>
            <a:r>
              <a:rPr lang="en" sz="1500"/>
              <a:t> of text that encode some notion of language understanding for downstream NLP tasks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 language model be used as a </a:t>
            </a:r>
            <a:r>
              <a:rPr b="1" lang="en" sz="1500"/>
              <a:t>knowledge base</a:t>
            </a:r>
            <a:r>
              <a:rPr lang="en" sz="1500"/>
              <a:t>?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does a LM know?</a:t>
            </a:r>
            <a:endParaRPr sz="2600"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iPod Touch is produced by </a:t>
            </a:r>
            <a:r>
              <a:rPr b="1" lang="en" sz="1500" u="sng">
                <a:solidFill>
                  <a:srgbClr val="0000FF"/>
                </a:solidFill>
              </a:rPr>
              <a:t>Apple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London Jazz Festival is located in</a:t>
            </a:r>
            <a:r>
              <a:rPr b="1" lang="en" sz="1500" u="sng">
                <a:solidFill>
                  <a:srgbClr val="0000FF"/>
                </a:solidFill>
              </a:rPr>
              <a:t> London 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Dani Alves plays with </a:t>
            </a:r>
            <a:r>
              <a:rPr b="1" lang="en" sz="1500" u="sng">
                <a:solidFill>
                  <a:srgbClr val="FF0000"/>
                </a:solidFill>
              </a:rPr>
              <a:t>Santos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Carl III used to communicate in </a:t>
            </a:r>
            <a:r>
              <a:rPr b="1" lang="en" sz="1500" u="sng">
                <a:solidFill>
                  <a:srgbClr val="FF0000"/>
                </a:solidFill>
              </a:rPr>
              <a:t>German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Ravens can</a:t>
            </a:r>
            <a:r>
              <a:rPr b="1" lang="en" sz="1500">
                <a:solidFill>
                  <a:srgbClr val="0000FF"/>
                </a:solidFill>
              </a:rPr>
              <a:t> </a:t>
            </a:r>
            <a:r>
              <a:rPr b="1" lang="en" sz="1500" u="sng">
                <a:solidFill>
                  <a:srgbClr val="0000FF"/>
                </a:solidFill>
              </a:rPr>
              <a:t>fly</a:t>
            </a:r>
            <a:r>
              <a:rPr lang="en" sz="1500">
                <a:solidFill>
                  <a:srgbClr val="0000FF"/>
                </a:solidFill>
              </a:rPr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Examples taken from </a:t>
            </a:r>
            <a:r>
              <a:rPr b="1" lang="en" sz="1500"/>
              <a:t>Petroni et al., EMNLP 2019</a:t>
            </a:r>
            <a:r>
              <a:rPr lang="en" sz="1500"/>
              <a:t> to test BERT-Large</a:t>
            </a:r>
            <a:endParaRPr sz="1500"/>
          </a:p>
        </p:txBody>
      </p:sp>
      <p:sp>
        <p:nvSpPr>
          <p:cNvPr id="154" name="Google Shape;154;p28"/>
          <p:cNvSpPr txBox="1"/>
          <p:nvPr/>
        </p:nvSpPr>
        <p:spPr>
          <a:xfrm>
            <a:off x="228600" y="4476150"/>
            <a:ext cx="82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Language Models as Knowledge Bases? Petroni et al.,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https://aclanthology.org/D19-1250.pdf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does a LM know?</a:t>
            </a:r>
            <a:endParaRPr sz="2600"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Predictions generally make sense (e.g. the correct types), but are not all factually correct.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Why might this happen?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Unseen facts</a:t>
            </a:r>
            <a:r>
              <a:rPr lang="en" sz="1500"/>
              <a:t>: some facts may not have occurred in the training corpora at all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Rare facts</a:t>
            </a:r>
            <a:r>
              <a:rPr lang="en" sz="1500"/>
              <a:t>: LM hasn’t seen enough examples during training to memorize the fact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Model sensitivity</a:t>
            </a:r>
            <a:r>
              <a:rPr lang="en" sz="1500"/>
              <a:t>: LM may have seen the fact during training, but is sensitive to the phrasing of the prompt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Correctly answers “x was made in y” templates but not “x was created in y”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inability to reliably recall knowledge is a key challenge facing LMs today!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Recent works have found LMs can recover some knowledge, but have a way to go.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importance of knowledge</a:t>
            </a:r>
            <a:endParaRPr sz="2600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 pretrained representations can benefit </a:t>
            </a:r>
            <a:r>
              <a:rPr b="1" lang="en" sz="1500"/>
              <a:t>downstream tasks that leverage knowledge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instance, extracting the relations between two entities in a sentence is easier with some knowledge of the entities (i.e., entity relation tasks)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Stretch goal</a:t>
            </a:r>
            <a:r>
              <a:rPr lang="en" sz="1500"/>
              <a:t>: can LMs ultimately </a:t>
            </a:r>
            <a:r>
              <a:rPr b="1" lang="en" sz="1500"/>
              <a:t>replace traditional knowledge bases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Instead of querying a knowledge base for a fact (e.g. with SQL), query the LM with a natural language prompt!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